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6" r:id="rId9"/>
    <p:sldId id="267" r:id="rId10"/>
    <p:sldId id="262" r:id="rId11"/>
    <p:sldId id="270" r:id="rId12"/>
    <p:sldId id="264" r:id="rId13"/>
    <p:sldId id="263" r:id="rId14"/>
    <p:sldId id="268" r:id="rId15"/>
    <p:sldId id="269" r:id="rId16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CCCC00"/>
    <a:srgbClr val="99CC00"/>
    <a:srgbClr val="FF9933"/>
    <a:srgbClr val="33CC33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ójkąt prostokątny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grpSp>
        <p:nvGrpSpPr>
          <p:cNvPr id="2" name="Grup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Dowolny kształt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Dowolny kształt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Dowolny kształt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Łącznik prosty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838E3CA-9F26-4987-9047-2DCFFA2F91A4}" type="datetimeFigureOut">
              <a:rPr lang="pl-PL" smtClean="0"/>
              <a:pPr/>
              <a:t>2021-04-15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15724BE-8BB0-4A90-A472-1ACF088EAEA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38E3CA-9F26-4987-9047-2DCFFA2F91A4}" type="datetimeFigureOut">
              <a:rPr lang="pl-PL" smtClean="0"/>
              <a:pPr/>
              <a:t>2021-04-15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5724BE-8BB0-4A90-A472-1ACF088EAEA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38E3CA-9F26-4987-9047-2DCFFA2F91A4}" type="datetimeFigureOut">
              <a:rPr lang="pl-PL" smtClean="0"/>
              <a:pPr/>
              <a:t>2021-04-15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5724BE-8BB0-4A90-A472-1ACF088EAEA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38E3CA-9F26-4987-9047-2DCFFA2F91A4}" type="datetimeFigureOut">
              <a:rPr lang="pl-PL" smtClean="0"/>
              <a:pPr/>
              <a:t>2021-04-15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5724BE-8BB0-4A90-A472-1ACF088EAEA2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38E3CA-9F26-4987-9047-2DCFFA2F91A4}" type="datetimeFigureOut">
              <a:rPr lang="pl-PL" smtClean="0"/>
              <a:pPr/>
              <a:t>2021-04-15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5724BE-8BB0-4A90-A472-1ACF088EAEA2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ag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Pag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38E3CA-9F26-4987-9047-2DCFFA2F91A4}" type="datetimeFigureOut">
              <a:rPr lang="pl-PL" smtClean="0"/>
              <a:pPr/>
              <a:t>2021-04-15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5724BE-8BB0-4A90-A472-1ACF088EAEA2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38E3CA-9F26-4987-9047-2DCFFA2F91A4}" type="datetimeFigureOut">
              <a:rPr lang="pl-PL" smtClean="0"/>
              <a:pPr/>
              <a:t>2021-04-15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5724BE-8BB0-4A90-A472-1ACF088EAEA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38E3CA-9F26-4987-9047-2DCFFA2F91A4}" type="datetimeFigureOut">
              <a:rPr lang="pl-PL" smtClean="0"/>
              <a:pPr/>
              <a:t>2021-04-15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5724BE-8BB0-4A90-A472-1ACF088EAEA2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38E3CA-9F26-4987-9047-2DCFFA2F91A4}" type="datetimeFigureOut">
              <a:rPr lang="pl-PL" smtClean="0"/>
              <a:pPr/>
              <a:t>2021-04-15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5724BE-8BB0-4A90-A472-1ACF088EAEA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8838E3CA-9F26-4987-9047-2DCFFA2F91A4}" type="datetimeFigureOut">
              <a:rPr lang="pl-PL" smtClean="0"/>
              <a:pPr/>
              <a:t>2021-04-15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5724BE-8BB0-4A90-A472-1ACF088EAEA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838E3CA-9F26-4987-9047-2DCFFA2F91A4}" type="datetimeFigureOut">
              <a:rPr lang="pl-PL" smtClean="0"/>
              <a:pPr/>
              <a:t>2021-04-15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15724BE-8BB0-4A90-A472-1ACF088EAEA2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Dowolny kształt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ójkąt prostokątny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Łącznik prosty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ag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Pag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owolny kształt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Dowolny kształt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ójkąt prostokątny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Łącznik prosty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8838E3CA-9F26-4987-9047-2DCFFA2F91A4}" type="datetimeFigureOut">
              <a:rPr lang="pl-PL" smtClean="0"/>
              <a:pPr/>
              <a:t>2021-04-15</a:t>
            </a:fld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E15724BE-8BB0-4A90-A472-1ACF088EAEA2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500034" y="2857496"/>
            <a:ext cx="8229600" cy="3286148"/>
          </a:xfrm>
        </p:spPr>
        <p:txBody>
          <a:bodyPr>
            <a:normAutofit/>
          </a:bodyPr>
          <a:lstStyle/>
          <a:p>
            <a:endParaRPr lang="pl-PL" b="1" i="1" dirty="0" smtClean="0"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  <a:p>
            <a:endParaRPr lang="pl-PL" b="1" dirty="0" smtClean="0"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  <a:p>
            <a:endParaRPr lang="pl-PL" b="1" dirty="0" smtClean="0"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  <a:p>
            <a:pPr>
              <a:buNone/>
            </a:pPr>
            <a:endParaRPr lang="pl-PL" b="1" dirty="0" smtClean="0"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  <a:p>
            <a:pPr algn="ctr">
              <a:buNone/>
            </a:pPr>
            <a:endParaRPr lang="pl-PL" sz="1600" b="1" dirty="0" smtClean="0"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  <a:p>
            <a:pPr algn="ctr">
              <a:buNone/>
            </a:pPr>
            <a:endParaRPr lang="pl-PL" sz="1600" b="1" dirty="0" smtClean="0"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  <a:p>
            <a:pPr algn="ctr">
              <a:buNone/>
            </a:pPr>
            <a:r>
              <a:rPr lang="pl-PL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www.sp109.wroclaw.pl</a:t>
            </a:r>
            <a:r>
              <a:rPr lang="pl-PL" sz="16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 </a:t>
            </a:r>
            <a:r>
              <a:rPr lang="pl-PL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endParaRPr lang="pl-PL" dirty="0" smtClean="0"/>
          </a:p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sz="44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pl-PL" sz="44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pl-PL" sz="36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36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pl-PL" sz="36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Szkoła Podstawowa Nr 109</a:t>
            </a:r>
            <a:r>
              <a:rPr lang="pl-PL" sz="3600" dirty="0" smtClean="0">
                <a:latin typeface="Times New Roman" pitchFamily="18" charset="0"/>
              </a:rPr>
              <a:t/>
            </a:r>
            <a:br>
              <a:rPr lang="pl-PL" sz="3600" dirty="0" smtClean="0">
                <a:latin typeface="Times New Roman" pitchFamily="18" charset="0"/>
              </a:rPr>
            </a:br>
            <a:r>
              <a:rPr lang="pl-PL" sz="36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im. Edwarda Dembowskiego</a:t>
            </a:r>
            <a:r>
              <a:rPr lang="pl-PL" sz="3600" dirty="0" smtClean="0">
                <a:latin typeface="Times New Roman" pitchFamily="18" charset="0"/>
              </a:rPr>
              <a:t/>
            </a:r>
            <a:br>
              <a:rPr lang="pl-PL" sz="3600" dirty="0" smtClean="0">
                <a:latin typeface="Times New Roman" pitchFamily="18" charset="0"/>
              </a:rPr>
            </a:br>
            <a:r>
              <a:rPr lang="pl-PL" sz="36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ul. Inżynierska 54</a:t>
            </a:r>
            <a:r>
              <a:rPr lang="pl-PL" sz="3600" dirty="0" smtClean="0">
                <a:latin typeface="Times New Roman" pitchFamily="18" charset="0"/>
              </a:rPr>
              <a:t/>
            </a:r>
            <a:br>
              <a:rPr lang="pl-PL" sz="3600" dirty="0" smtClean="0">
                <a:latin typeface="Times New Roman" pitchFamily="18" charset="0"/>
              </a:rPr>
            </a:br>
            <a:r>
              <a:rPr lang="pl-PL" sz="36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53-230 Wrocław</a:t>
            </a:r>
            <a:endParaRPr lang="pl-PL" sz="3600" dirty="0"/>
          </a:p>
        </p:txBody>
      </p:sp>
      <p:pic>
        <p:nvPicPr>
          <p:cNvPr id="4" name="Picture 12" descr="j030773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8" y="5000636"/>
            <a:ext cx="59055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9" descr="zdj 00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643174" y="2714620"/>
            <a:ext cx="3524274" cy="26432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642910" y="642918"/>
            <a:ext cx="8072494" cy="3046988"/>
          </a:xfrm>
          <a:prstGeom prst="rect">
            <a:avLst/>
          </a:prstGeom>
          <a:solidFill>
            <a:srgbClr val="99CC00"/>
          </a:solidFill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pl-PL" sz="2400" b="1" u="sng" dirty="0" smtClean="0">
                <a:latin typeface="Monotype Corsiva" panose="03010101010201010101" pitchFamily="66" charset="0"/>
              </a:rPr>
              <a:t>PEDAGOG I PSYCHOLOG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endParaRPr lang="pl-PL" sz="2400" b="1" u="sng" dirty="0" smtClean="0">
              <a:latin typeface="Monotype Corsiva" panose="03010101010201010101" pitchFamily="66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pl-PL" sz="2400" dirty="0" smtClean="0">
                <a:latin typeface="Monotype Corsiva" panose="03010101010201010101" pitchFamily="66" charset="0"/>
              </a:rPr>
              <a:t>prowadzi rozmowy i warsztaty z uczniami,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pl-PL" sz="2400" dirty="0" smtClean="0">
                <a:latin typeface="Monotype Corsiva" panose="03010101010201010101" pitchFamily="66" charset="0"/>
              </a:rPr>
              <a:t>współpracuje  z  instytucjami pozarządowymi w celu pozyskania    </a:t>
            </a:r>
          </a:p>
          <a:p>
            <a:pPr>
              <a:lnSpc>
                <a:spcPct val="80000"/>
              </a:lnSpc>
            </a:pPr>
            <a:r>
              <a:rPr lang="pl-PL" sz="2400" dirty="0">
                <a:latin typeface="Monotype Corsiva" panose="03010101010201010101" pitchFamily="66" charset="0"/>
              </a:rPr>
              <a:t> </a:t>
            </a:r>
            <a:r>
              <a:rPr lang="pl-PL" sz="2400" dirty="0" smtClean="0">
                <a:latin typeface="Monotype Corsiva" panose="03010101010201010101" pitchFamily="66" charset="0"/>
              </a:rPr>
              <a:t>środków na rozwijanie uzdolnień dzieci , a także wspierających dzieci </a:t>
            </a:r>
            <a:r>
              <a:rPr lang="pl-PL" sz="2400" dirty="0">
                <a:latin typeface="Monotype Corsiva" panose="03010101010201010101" pitchFamily="66" charset="0"/>
              </a:rPr>
              <a:t> </a:t>
            </a:r>
            <a:r>
              <a:rPr lang="pl-PL" sz="2400" dirty="0" smtClean="0">
                <a:latin typeface="Monotype Corsiva" panose="03010101010201010101" pitchFamily="66" charset="0"/>
              </a:rPr>
              <a:t>    </a:t>
            </a:r>
          </a:p>
          <a:p>
            <a:pPr>
              <a:lnSpc>
                <a:spcPct val="80000"/>
              </a:lnSpc>
            </a:pPr>
            <a:r>
              <a:rPr lang="pl-PL" sz="2400" dirty="0">
                <a:latin typeface="Monotype Corsiva" panose="03010101010201010101" pitchFamily="66" charset="0"/>
              </a:rPr>
              <a:t> </a:t>
            </a:r>
            <a:r>
              <a:rPr lang="pl-PL" sz="2400" dirty="0" smtClean="0">
                <a:latin typeface="Monotype Corsiva" panose="03010101010201010101" pitchFamily="66" charset="0"/>
              </a:rPr>
              <a:t>w trudnej sytuacji materialnej,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pl-PL" sz="2400" dirty="0" smtClean="0">
                <a:latin typeface="Monotype Corsiva" panose="03010101010201010101" pitchFamily="66" charset="0"/>
              </a:rPr>
              <a:t>współpracuje z Poradnią Psychologiczno-Pedagogiczną, 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pl-PL" sz="2400" dirty="0" smtClean="0">
                <a:latin typeface="Monotype Corsiva" panose="03010101010201010101" pitchFamily="66" charset="0"/>
              </a:rPr>
              <a:t>organizuje  spotkania, warsztaty mające na celu wzmacnianie </a:t>
            </a:r>
          </a:p>
          <a:p>
            <a:pPr>
              <a:lnSpc>
                <a:spcPct val="80000"/>
              </a:lnSpc>
            </a:pPr>
            <a:r>
              <a:rPr lang="pl-PL" sz="2400" dirty="0">
                <a:latin typeface="Monotype Corsiva" panose="03010101010201010101" pitchFamily="66" charset="0"/>
              </a:rPr>
              <a:t> </a:t>
            </a:r>
            <a:r>
              <a:rPr lang="pl-PL" sz="2400" dirty="0" smtClean="0">
                <a:latin typeface="Monotype Corsiva" panose="03010101010201010101" pitchFamily="66" charset="0"/>
              </a:rPr>
              <a:t>poczucia własnej wartości oraz możliwości wykorzystywania    </a:t>
            </a:r>
          </a:p>
          <a:p>
            <a:pPr>
              <a:lnSpc>
                <a:spcPct val="80000"/>
              </a:lnSpc>
            </a:pPr>
            <a:r>
              <a:rPr lang="pl-PL" sz="2400" dirty="0">
                <a:latin typeface="Monotype Corsiva" panose="03010101010201010101" pitchFamily="66" charset="0"/>
              </a:rPr>
              <a:t> </a:t>
            </a:r>
            <a:r>
              <a:rPr lang="pl-PL" sz="2400" dirty="0" smtClean="0">
                <a:latin typeface="Monotype Corsiva" panose="03010101010201010101" pitchFamily="66" charset="0"/>
              </a:rPr>
              <a:t>potencjału twórczego</a:t>
            </a:r>
            <a:r>
              <a:rPr lang="pl-PL" sz="2400" dirty="0">
                <a:latin typeface="Monotype Corsiva" panose="03010101010201010101" pitchFamily="66" charset="0"/>
              </a:rPr>
              <a:t>.</a:t>
            </a:r>
            <a:endParaRPr lang="pl-PL" sz="2400" dirty="0" smtClean="0">
              <a:latin typeface="Monotype Corsiva" panose="03010101010201010101" pitchFamily="66" charset="0"/>
            </a:endParaRPr>
          </a:p>
        </p:txBody>
      </p:sp>
      <p:pic>
        <p:nvPicPr>
          <p:cNvPr id="4" name="Picture 20" descr="IMG_10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44470" y="4500570"/>
            <a:ext cx="2286016" cy="1714512"/>
          </a:xfrm>
          <a:prstGeom prst="rect">
            <a:avLst/>
          </a:prstGeom>
        </p:spPr>
      </p:pic>
      <p:pic>
        <p:nvPicPr>
          <p:cNvPr id="5" name="Picture 21" descr="IMG_10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152757" y="4500570"/>
            <a:ext cx="2286016" cy="1711711"/>
          </a:xfrm>
          <a:prstGeom prst="rect">
            <a:avLst/>
          </a:prstGeom>
          <a:noFill/>
        </p:spPr>
      </p:pic>
      <p:pic>
        <p:nvPicPr>
          <p:cNvPr id="6" name="Picture 25" descr="IMG_100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4237" y="4572008"/>
            <a:ext cx="2159949" cy="1624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https://zdjecia.interia.pl/img,gcsi,178B28392CC401D3E9353C811DDE71B132B83E15,mpid,7,maxwidth,1366,maxheight,65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3714752"/>
            <a:ext cx="3214710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Obraz 2" descr="C:\Users\Kasia\AppData\Local\Temp\IMG_20210309_12022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785794"/>
            <a:ext cx="3300430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Obraz 3" descr="C:\Users\Kasia\AppData\Local\Temp\IMG_20210309_12091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3857628"/>
            <a:ext cx="3271854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az 4" descr="C:\Users\Kasia\AppData\Local\Temp\IMG_20210309_121026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4414" y="500042"/>
            <a:ext cx="3429024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428596" y="1285860"/>
            <a:ext cx="6429404" cy="4228850"/>
          </a:xfrm>
          <a:prstGeom prst="rect">
            <a:avLst/>
          </a:prstGeom>
          <a:solidFill>
            <a:srgbClr val="FFFF00">
              <a:alpha val="63000"/>
            </a:srgbClr>
          </a:solidFill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pl-PL" sz="2400" b="1" u="sng" dirty="0" smtClean="0">
                <a:latin typeface="Monotype Corsiva" panose="03010101010201010101" pitchFamily="66" charset="0"/>
              </a:rPr>
              <a:t>ŚWIETLICA SZKOLNA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endParaRPr lang="pl-PL" sz="2400" b="1" u="sng" dirty="0" smtClean="0">
              <a:latin typeface="Monotype Corsiva" panose="03010101010201010101" pitchFamily="66" charset="0"/>
            </a:endParaRPr>
          </a:p>
          <a:p>
            <a:pPr>
              <a:lnSpc>
                <a:spcPct val="80000"/>
              </a:lnSpc>
            </a:pPr>
            <a:r>
              <a:rPr lang="pl-PL" sz="2400" b="1" dirty="0" smtClean="0">
                <a:latin typeface="Monotype Corsiva" panose="03010101010201010101" pitchFamily="66" charset="0"/>
              </a:rPr>
              <a:t>Nauczyciele: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endParaRPr lang="pl-PL" sz="2400" dirty="0" smtClean="0">
              <a:latin typeface="Monotype Corsiva" panose="03010101010201010101" pitchFamily="66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pl-PL" sz="2400" dirty="0" smtClean="0">
                <a:latin typeface="Monotype Corsiva" panose="03010101010201010101" pitchFamily="66" charset="0"/>
              </a:rPr>
              <a:t>organizują konkursy , pokazy, przeglądy,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pl-PL" sz="2400" dirty="0" smtClean="0">
                <a:latin typeface="Monotype Corsiva" panose="03010101010201010101" pitchFamily="66" charset="0"/>
              </a:rPr>
              <a:t>stwarzają  okazje do integracji uczniów </a:t>
            </a:r>
          </a:p>
          <a:p>
            <a:pPr>
              <a:lnSpc>
                <a:spcPct val="80000"/>
              </a:lnSpc>
            </a:pPr>
            <a:r>
              <a:rPr lang="pl-PL" sz="2400" dirty="0" smtClean="0">
                <a:latin typeface="Monotype Corsiva" panose="03010101010201010101" pitchFamily="66" charset="0"/>
              </a:rPr>
              <a:t>  i prezentowania swoich zainteresowań , hobby,</a:t>
            </a:r>
          </a:p>
          <a:p>
            <a:pPr>
              <a:lnSpc>
                <a:spcPct val="80000"/>
              </a:lnSpc>
            </a:pPr>
            <a:r>
              <a:rPr lang="pl-PL" sz="2400" dirty="0" smtClean="0">
                <a:latin typeface="Monotype Corsiva" panose="03010101010201010101" pitchFamily="66" charset="0"/>
              </a:rPr>
              <a:t>  umiejętności,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pl-PL" sz="2400" dirty="0" smtClean="0">
                <a:latin typeface="Monotype Corsiva" panose="03010101010201010101" pitchFamily="66" charset="0"/>
              </a:rPr>
              <a:t>organizują ciekawe wyjścia i wycieczki zgodnie </a:t>
            </a:r>
            <a:br>
              <a:rPr lang="pl-PL" sz="2400" dirty="0" smtClean="0">
                <a:latin typeface="Monotype Corsiva" panose="03010101010201010101" pitchFamily="66" charset="0"/>
              </a:rPr>
            </a:br>
            <a:r>
              <a:rPr lang="pl-PL" sz="2400" dirty="0" smtClean="0">
                <a:latin typeface="Monotype Corsiva" panose="03010101010201010101" pitchFamily="66" charset="0"/>
              </a:rPr>
              <a:t>  z zainteresowaniami uczniów,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pl-PL" sz="2400" dirty="0" smtClean="0">
                <a:latin typeface="Monotype Corsiva" panose="03010101010201010101" pitchFamily="66" charset="0"/>
              </a:rPr>
              <a:t>stwarzają okazje do wyzwalania inicjatyw </a:t>
            </a:r>
          </a:p>
          <a:p>
            <a:pPr>
              <a:lnSpc>
                <a:spcPct val="80000"/>
              </a:lnSpc>
            </a:pPr>
            <a:r>
              <a:rPr lang="pl-PL" sz="2400" dirty="0">
                <a:latin typeface="Monotype Corsiva" panose="03010101010201010101" pitchFamily="66" charset="0"/>
              </a:rPr>
              <a:t> </a:t>
            </a:r>
            <a:r>
              <a:rPr lang="pl-PL" sz="2400" dirty="0" smtClean="0">
                <a:latin typeface="Monotype Corsiva" panose="03010101010201010101" pitchFamily="66" charset="0"/>
              </a:rPr>
              <a:t> uczniowskich- organizacja akcji charytatywnych,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pl-PL" sz="2400" dirty="0" smtClean="0">
                <a:latin typeface="Monotype Corsiva" panose="03010101010201010101" pitchFamily="66" charset="0"/>
              </a:rPr>
              <a:t>realizują  projekty ,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pl-PL" sz="2400" dirty="0" smtClean="0">
                <a:latin typeface="Monotype Corsiva" panose="03010101010201010101" pitchFamily="66" charset="0"/>
              </a:rPr>
              <a:t>współpracują z instytucjami  pozaszkolnymi.</a:t>
            </a:r>
            <a:endParaRPr lang="pl-PL" sz="2400" dirty="0">
              <a:latin typeface="Monotype Corsiva" panose="03010101010201010101" pitchFamily="66" charset="0"/>
            </a:endParaRPr>
          </a:p>
        </p:txBody>
      </p:sp>
      <p:pic>
        <p:nvPicPr>
          <p:cNvPr id="3" name="Picture 7" descr="ślęża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012160" y="4365104"/>
            <a:ext cx="2840038" cy="2130425"/>
          </a:xfrm>
          <a:prstGeom prst="rect">
            <a:avLst/>
          </a:prstGeom>
          <a:noFill/>
        </p:spPr>
      </p:pic>
      <p:pic>
        <p:nvPicPr>
          <p:cNvPr id="4" name="Picture 6" descr="DSC_529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357818" y="357166"/>
            <a:ext cx="3143272" cy="209060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5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785786" y="972943"/>
            <a:ext cx="6072214" cy="5299912"/>
          </a:xfrm>
          <a:prstGeom prst="rect">
            <a:avLst/>
          </a:prstGeom>
          <a:solidFill>
            <a:srgbClr val="CCCC00"/>
          </a:solidFill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 typeface="Arial" pitchFamily="34" charset="0"/>
              <a:buChar char="•"/>
            </a:pPr>
            <a:endParaRPr lang="pl-PL" sz="2000" b="1" u="sng" dirty="0" smtClean="0"/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endParaRPr lang="pl-PL" sz="2000" b="1" u="sng" dirty="0" smtClean="0"/>
          </a:p>
          <a:p>
            <a:pPr>
              <a:lnSpc>
                <a:spcPct val="90000"/>
              </a:lnSpc>
            </a:pPr>
            <a:r>
              <a:rPr lang="pl-PL" sz="2400" b="1" u="sng" dirty="0" smtClean="0">
                <a:latin typeface="Monotype Corsiva" panose="03010101010201010101" pitchFamily="66" charset="0"/>
              </a:rPr>
              <a:t>BIBLIOTEKA, </a:t>
            </a:r>
          </a:p>
          <a:p>
            <a:pPr>
              <a:lnSpc>
                <a:spcPct val="90000"/>
              </a:lnSpc>
            </a:pPr>
            <a:r>
              <a:rPr lang="pl-PL" sz="2400" b="1" u="sng" dirty="0" smtClean="0">
                <a:latin typeface="Monotype Corsiva" panose="03010101010201010101" pitchFamily="66" charset="0"/>
              </a:rPr>
              <a:t>CENTRUM INFORMACJI </a:t>
            </a:r>
          </a:p>
          <a:p>
            <a:pPr>
              <a:lnSpc>
                <a:spcPct val="90000"/>
              </a:lnSpc>
            </a:pPr>
            <a:r>
              <a:rPr lang="pl-PL" sz="2400" b="1" u="sng" dirty="0" smtClean="0">
                <a:latin typeface="Monotype Corsiva" panose="03010101010201010101" pitchFamily="66" charset="0"/>
              </a:rPr>
              <a:t>MULTIMEDIALNEJ</a:t>
            </a:r>
          </a:p>
          <a:p>
            <a:pPr>
              <a:lnSpc>
                <a:spcPct val="90000"/>
              </a:lnSpc>
            </a:pPr>
            <a:endParaRPr lang="pl-PL" sz="2400" dirty="0" smtClean="0">
              <a:latin typeface="Monotype Corsiva" panose="03010101010201010101" pitchFamily="66" charset="0"/>
            </a:endParaRP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pl-PL" sz="2400" dirty="0" smtClean="0">
                <a:latin typeface="Monotype Corsiva" panose="03010101010201010101" pitchFamily="66" charset="0"/>
              </a:rPr>
              <a:t>zawiera  bogaty księgozbiór dedykowany uczniom,   </a:t>
            </a:r>
          </a:p>
          <a:p>
            <a:pPr>
              <a:lnSpc>
                <a:spcPct val="90000"/>
              </a:lnSpc>
            </a:pPr>
            <a:r>
              <a:rPr lang="pl-PL" sz="2400" dirty="0">
                <a:latin typeface="Monotype Corsiva" panose="03010101010201010101" pitchFamily="66" charset="0"/>
              </a:rPr>
              <a:t> </a:t>
            </a:r>
            <a:r>
              <a:rPr lang="pl-PL" sz="2400" dirty="0" smtClean="0">
                <a:latin typeface="Monotype Corsiva" panose="03010101010201010101" pitchFamily="66" charset="0"/>
              </a:rPr>
              <a:t> rodzicom, nauczycielom,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pl-PL" sz="2400" dirty="0" smtClean="0">
                <a:latin typeface="Monotype Corsiva" panose="03010101010201010101" pitchFamily="66" charset="0"/>
              </a:rPr>
              <a:t>księgozbiór wzbogacany jest zgodnie z </a:t>
            </a:r>
          </a:p>
          <a:p>
            <a:pPr>
              <a:lnSpc>
                <a:spcPct val="90000"/>
              </a:lnSpc>
            </a:pPr>
            <a:r>
              <a:rPr lang="pl-PL" sz="2400" dirty="0">
                <a:latin typeface="Monotype Corsiva" panose="03010101010201010101" pitchFamily="66" charset="0"/>
              </a:rPr>
              <a:t> </a:t>
            </a:r>
            <a:r>
              <a:rPr lang="pl-PL" sz="2400" dirty="0" smtClean="0">
                <a:latin typeface="Monotype Corsiva" panose="03010101010201010101" pitchFamily="66" charset="0"/>
              </a:rPr>
              <a:t> oczekiwaniami i zainteresowaniami uczniów,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pl-PL" sz="2400" dirty="0" smtClean="0">
                <a:latin typeface="Monotype Corsiva" panose="03010101010201010101" pitchFamily="66" charset="0"/>
              </a:rPr>
              <a:t>zachęca  zainteresowanych uczniów do pracy na </a:t>
            </a:r>
          </a:p>
          <a:p>
            <a:pPr>
              <a:lnSpc>
                <a:spcPct val="90000"/>
              </a:lnSpc>
            </a:pPr>
            <a:r>
              <a:rPr lang="pl-PL" sz="2400" dirty="0">
                <a:latin typeface="Monotype Corsiva" panose="03010101010201010101" pitchFamily="66" charset="0"/>
              </a:rPr>
              <a:t> </a:t>
            </a:r>
            <a:r>
              <a:rPr lang="pl-PL" sz="2400" dirty="0" smtClean="0">
                <a:latin typeface="Monotype Corsiva" panose="03010101010201010101" pitchFamily="66" charset="0"/>
              </a:rPr>
              <a:t> rzecz biblioteki,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pl-PL" sz="2400" dirty="0" smtClean="0">
                <a:latin typeface="Monotype Corsiva" panose="03010101010201010101" pitchFamily="66" charset="0"/>
              </a:rPr>
              <a:t> umożliwia  uczniowi przygotowywanie się do zajęć, </a:t>
            </a:r>
          </a:p>
          <a:p>
            <a:pPr>
              <a:lnSpc>
                <a:spcPct val="90000"/>
              </a:lnSpc>
            </a:pPr>
            <a:r>
              <a:rPr lang="pl-PL" sz="2400" dirty="0">
                <a:latin typeface="Monotype Corsiva" panose="03010101010201010101" pitchFamily="66" charset="0"/>
              </a:rPr>
              <a:t> </a:t>
            </a:r>
            <a:r>
              <a:rPr lang="pl-PL" sz="2400" dirty="0" smtClean="0">
                <a:latin typeface="Monotype Corsiva" panose="03010101010201010101" pitchFamily="66" charset="0"/>
              </a:rPr>
              <a:t> konkursów, prezentacji,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pl-PL" sz="2400" dirty="0" smtClean="0">
                <a:latin typeface="Monotype Corsiva" panose="03010101010201010101" pitchFamily="66" charset="0"/>
              </a:rPr>
              <a:t>daje możliwości korzys</a:t>
            </a:r>
            <a:r>
              <a:rPr lang="pl-PL" dirty="0" smtClean="0"/>
              <a:t>tania </a:t>
            </a:r>
            <a:r>
              <a:rPr lang="pl-PL" sz="2400" dirty="0" smtClean="0">
                <a:latin typeface="Monotype Corsiva" panose="03010101010201010101" pitchFamily="66" charset="0"/>
              </a:rPr>
              <a:t>z technologii </a:t>
            </a:r>
          </a:p>
          <a:p>
            <a:pPr>
              <a:lnSpc>
                <a:spcPct val="90000"/>
              </a:lnSpc>
            </a:pPr>
            <a:r>
              <a:rPr lang="pl-PL" sz="2400" dirty="0">
                <a:latin typeface="Monotype Corsiva" panose="03010101010201010101" pitchFamily="66" charset="0"/>
              </a:rPr>
              <a:t> </a:t>
            </a:r>
            <a:r>
              <a:rPr lang="pl-PL" sz="2400" dirty="0" smtClean="0">
                <a:latin typeface="Monotype Corsiva" panose="03010101010201010101" pitchFamily="66" charset="0"/>
              </a:rPr>
              <a:t> informacyjnych.</a:t>
            </a:r>
          </a:p>
        </p:txBody>
      </p:sp>
      <p:pic>
        <p:nvPicPr>
          <p:cNvPr id="3" name="Picture 8" descr="DSC_539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970762" y="214290"/>
            <a:ext cx="3974438" cy="264320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3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Kasia\Desktop\filmik\P12401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571480"/>
            <a:ext cx="8069902" cy="51625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alpha val="7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642910" y="285728"/>
            <a:ext cx="792961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endParaRPr lang="pl-PL" sz="2000" dirty="0" smtClean="0"/>
          </a:p>
          <a:p>
            <a:pPr algn="r">
              <a:defRPr/>
            </a:pPr>
            <a:endParaRPr lang="pl-PL" sz="2000" dirty="0" smtClean="0"/>
          </a:p>
          <a:p>
            <a:pPr algn="r">
              <a:defRPr/>
            </a:pPr>
            <a:endParaRPr lang="pl-PL" sz="2000" dirty="0" smtClean="0"/>
          </a:p>
          <a:p>
            <a:pPr algn="r">
              <a:defRPr/>
            </a:pPr>
            <a:endParaRPr lang="pl-PL" sz="2000" dirty="0" smtClean="0"/>
          </a:p>
          <a:p>
            <a:pPr algn="r">
              <a:defRPr/>
            </a:pPr>
            <a:endParaRPr lang="pl-PL" sz="2000" dirty="0" smtClean="0"/>
          </a:p>
          <a:p>
            <a:pPr algn="r">
              <a:defRPr/>
            </a:pPr>
            <a:r>
              <a:rPr lang="pl-PL" sz="2000" dirty="0" smtClean="0"/>
              <a:t> </a:t>
            </a:r>
            <a:r>
              <a:rPr lang="pl-PL" sz="2000" b="1" i="1" dirty="0" smtClean="0">
                <a:latin typeface="Bookman Old Style" pitchFamily="18" charset="0"/>
              </a:rPr>
              <a:t>„ Naszym celem nadal jest to, żeby nasza szkoła była najlepsza…</a:t>
            </a:r>
          </a:p>
          <a:p>
            <a:pPr algn="r">
              <a:defRPr/>
            </a:pPr>
            <a:r>
              <a:rPr lang="pl-PL" sz="2000" b="1" i="1" dirty="0" smtClean="0">
                <a:latin typeface="Bookman Old Style" pitchFamily="18" charset="0"/>
              </a:rPr>
              <a:t>                Żeby była to szkoła, w której nie ma porażek</a:t>
            </a:r>
          </a:p>
          <a:p>
            <a:pPr algn="r">
              <a:defRPr/>
            </a:pPr>
            <a:r>
              <a:rPr lang="pl-PL" sz="2000" b="1" i="1" dirty="0" smtClean="0">
                <a:latin typeface="Bookman Old Style" pitchFamily="18" charset="0"/>
              </a:rPr>
              <a:t> i którą wszyscy uczniowie kończą,</a:t>
            </a:r>
          </a:p>
          <a:p>
            <a:pPr algn="r">
              <a:defRPr/>
            </a:pPr>
            <a:r>
              <a:rPr lang="pl-PL" sz="2000" b="1" i="1" dirty="0" smtClean="0">
                <a:latin typeface="Bookman Old Style" pitchFamily="18" charset="0"/>
              </a:rPr>
              <a:t>           wiedząc, jaki mają talent, jakie zdolności</a:t>
            </a:r>
          </a:p>
          <a:p>
            <a:pPr algn="r">
              <a:defRPr/>
            </a:pPr>
            <a:r>
              <a:rPr lang="pl-PL" sz="2000" b="1" i="1" dirty="0" smtClean="0">
                <a:latin typeface="Bookman Old Style" pitchFamily="18" charset="0"/>
              </a:rPr>
              <a:t>                                                 i jaki typ inteligencji,</a:t>
            </a:r>
          </a:p>
          <a:p>
            <a:pPr algn="r">
              <a:defRPr/>
            </a:pPr>
            <a:r>
              <a:rPr lang="pl-PL" sz="2000" b="1" i="1" dirty="0" smtClean="0">
                <a:latin typeface="Bookman Old Style" pitchFamily="18" charset="0"/>
              </a:rPr>
              <a:t>dzięki którym mogą stać się kimkolwiek zechcą.”</a:t>
            </a:r>
            <a:endParaRPr lang="pl-PL" sz="2000" b="1" dirty="0" smtClean="0">
              <a:latin typeface="Bookman Old Style" pitchFamily="18" charset="0"/>
            </a:endParaRPr>
          </a:p>
          <a:p>
            <a:pPr algn="r">
              <a:defRPr/>
            </a:pPr>
            <a:r>
              <a:rPr lang="pl-PL" sz="2000" b="1" dirty="0" smtClean="0">
                <a:latin typeface="Bookman Old Style" pitchFamily="18" charset="0"/>
              </a:rPr>
              <a:t>M. Alexander</a:t>
            </a:r>
          </a:p>
        </p:txBody>
      </p:sp>
      <p:pic>
        <p:nvPicPr>
          <p:cNvPr id="4098" name="Picture 2" descr="C:\Users\Kasia\Desktop\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4786322"/>
            <a:ext cx="4273565" cy="15094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>
            <a:alpha val="94118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714348" y="0"/>
            <a:ext cx="8429652" cy="5109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400" b="1" i="1" u="none" strike="noStrike" cap="none" normalizeH="0" baseline="0" dirty="0" smtClean="0">
              <a:ln>
                <a:noFill/>
              </a:ln>
              <a:solidFill>
                <a:srgbClr val="000080"/>
              </a:solidFill>
              <a:effectLst/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sz="1400" b="1" i="1" dirty="0">
              <a:solidFill>
                <a:srgbClr val="000080"/>
              </a:solidFill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400" b="1" i="1" u="none" strike="noStrike" cap="none" normalizeH="0" baseline="0" dirty="0" smtClean="0">
              <a:ln>
                <a:noFill/>
              </a:ln>
              <a:solidFill>
                <a:srgbClr val="000080"/>
              </a:solidFill>
              <a:effectLst/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sz="1400" b="1" i="1" dirty="0">
              <a:solidFill>
                <a:srgbClr val="000080"/>
              </a:solidFill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400" b="1" i="1" u="none" strike="noStrike" cap="none" normalizeH="0" baseline="0" dirty="0" smtClean="0">
              <a:ln>
                <a:noFill/>
              </a:ln>
              <a:solidFill>
                <a:srgbClr val="000080"/>
              </a:solidFill>
              <a:effectLst/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3200" b="1" i="1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PRIORYTETAMI NASZEJ SZKOŁY SĄ:</a:t>
            </a:r>
            <a:endParaRPr kumimoji="0" lang="pl-PL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l-PL" sz="32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harmonijny rozwój dziecka, oparty na jego  </a:t>
            </a:r>
            <a:r>
              <a:rPr kumimoji="0" lang="pl-PL" sz="32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pl-PL" sz="3200" dirty="0">
                <a:solidFill>
                  <a:srgbClr val="000080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pl-PL" sz="3200" dirty="0" smtClean="0">
                <a:solidFill>
                  <a:srgbClr val="000080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pl-PL" sz="32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niepowtarzalności  </a:t>
            </a:r>
            <a:r>
              <a:rPr kumimoji="0" lang="pl-PL" sz="32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i indywidualności,</a:t>
            </a:r>
            <a:endParaRPr kumimoji="0" lang="pl-PL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l-PL" sz="32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przyjazna atmosfera,</a:t>
            </a:r>
            <a:endParaRPr kumimoji="0" lang="pl-PL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l-PL" sz="32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rzetelna opieka i wsparcie.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pl-PL" sz="3200" dirty="0">
              <a:solidFill>
                <a:srgbClr val="000080"/>
              </a:solidFill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pl-PL" sz="3200" b="0" i="0" u="none" strike="noStrike" cap="none" normalizeH="0" baseline="0" dirty="0" smtClean="0">
              <a:ln>
                <a:noFill/>
              </a:ln>
              <a:solidFill>
                <a:srgbClr val="000080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pl-PL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7" descr="IMG_378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061942" y="3678916"/>
            <a:ext cx="3570760" cy="2679042"/>
          </a:xfrm>
          <a:prstGeom prst="rect">
            <a:avLst/>
          </a:prstGeom>
          <a:noFill/>
        </p:spPr>
      </p:pic>
      <p:pic>
        <p:nvPicPr>
          <p:cNvPr id="1026" name="Picture 2" descr="C:\Users\Kasia\Desktop\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3857628"/>
            <a:ext cx="1744393" cy="14763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5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DSC_539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500562" y="1571612"/>
            <a:ext cx="4248150" cy="2824163"/>
          </a:xfrm>
          <a:prstGeom prst="rect">
            <a:avLst/>
          </a:prstGeom>
          <a:noFill/>
        </p:spPr>
      </p:pic>
      <p:pic>
        <p:nvPicPr>
          <p:cNvPr id="4" name="Picture 9" descr="P103069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42910" y="571480"/>
            <a:ext cx="3511550" cy="2335213"/>
          </a:xfrm>
          <a:prstGeom prst="rect">
            <a:avLst/>
          </a:prstGeom>
          <a:noFill/>
        </p:spPr>
      </p:pic>
      <p:pic>
        <p:nvPicPr>
          <p:cNvPr id="5" name="Picture 11" descr="IMG_129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1285852" y="3571876"/>
            <a:ext cx="2913057" cy="2184167"/>
          </a:xfrm>
          <a:prstGeom prst="rect">
            <a:avLst/>
          </a:prstGeom>
          <a:noFill/>
        </p:spPr>
      </p:pic>
      <p:pic>
        <p:nvPicPr>
          <p:cNvPr id="2050" name="Picture 2" descr="C:\Users\Kasia\Desktop\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86446" y="4643446"/>
            <a:ext cx="1571616" cy="15716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>
            <a:alpha val="8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571472" y="785794"/>
            <a:ext cx="7786742" cy="1865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pl-PL" sz="3200" b="1" dirty="0" smtClean="0">
                <a:latin typeface="Monotype Corsiva" panose="03010101010201010101" pitchFamily="66" charset="0"/>
              </a:rPr>
              <a:t>Główne </a:t>
            </a:r>
            <a:r>
              <a:rPr lang="pl-PL" sz="3200" b="1" dirty="0">
                <a:latin typeface="Monotype Corsiva" panose="03010101010201010101" pitchFamily="66" charset="0"/>
              </a:rPr>
              <a:t>zadanie: </a:t>
            </a:r>
            <a:r>
              <a:rPr lang="pl-PL" sz="3200" b="1" dirty="0" smtClean="0">
                <a:latin typeface="Monotype Corsiva" panose="03010101010201010101" pitchFamily="66" charset="0"/>
              </a:rPr>
              <a:t>edukacja </a:t>
            </a:r>
            <a:endParaRPr lang="pl-PL" sz="3200" b="1" dirty="0">
              <a:latin typeface="Monotype Corsiva" panose="03010101010201010101" pitchFamily="66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pl-PL" sz="3200" b="1" dirty="0">
                <a:latin typeface="Monotype Corsiva" panose="03010101010201010101" pitchFamily="66" charset="0"/>
              </a:rPr>
              <a:t> twórczego, myślącego, </a:t>
            </a:r>
            <a:r>
              <a:rPr lang="pl-PL" sz="3200" b="1" dirty="0" smtClean="0">
                <a:latin typeface="Monotype Corsiva" panose="03010101010201010101" pitchFamily="66" charset="0"/>
              </a:rPr>
              <a:t>otwartego na ludzi</a:t>
            </a:r>
          </a:p>
          <a:p>
            <a:pPr algn="ctr">
              <a:lnSpc>
                <a:spcPct val="80000"/>
              </a:lnSpc>
              <a:defRPr/>
            </a:pPr>
            <a:r>
              <a:rPr lang="pl-PL" sz="3200" b="1" dirty="0">
                <a:latin typeface="Monotype Corsiva" panose="03010101010201010101" pitchFamily="66" charset="0"/>
              </a:rPr>
              <a:t>i</a:t>
            </a:r>
            <a:r>
              <a:rPr lang="pl-PL" sz="3200" b="1" dirty="0" smtClean="0">
                <a:latin typeface="Monotype Corsiva" panose="03010101010201010101" pitchFamily="66" charset="0"/>
              </a:rPr>
              <a:t> świat, poszukującego człowieka</a:t>
            </a:r>
          </a:p>
          <a:p>
            <a:pPr algn="ctr">
              <a:lnSpc>
                <a:spcPct val="80000"/>
              </a:lnSpc>
              <a:defRPr/>
            </a:pPr>
            <a:endParaRPr lang="pl-PL" sz="2400" b="1" dirty="0">
              <a:latin typeface="Comic Sans MS" pitchFamily="66" charset="0"/>
            </a:endParaRPr>
          </a:p>
          <a:p>
            <a:pPr algn="ctr">
              <a:lnSpc>
                <a:spcPct val="80000"/>
              </a:lnSpc>
              <a:defRPr/>
            </a:pPr>
            <a:endParaRPr lang="pl-PL" sz="2400" b="1" dirty="0">
              <a:latin typeface="Comic Sans MS" pitchFamily="66" charset="0"/>
            </a:endParaRPr>
          </a:p>
        </p:txBody>
      </p:sp>
      <p:pic>
        <p:nvPicPr>
          <p:cNvPr id="3" name="Picture 8" descr="Obraz 03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5" y="4336326"/>
            <a:ext cx="2460645" cy="1844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7" descr="IMG_060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57764" y="3933056"/>
            <a:ext cx="3600450" cy="2443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" descr="Obraz 03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020217" y="2167244"/>
            <a:ext cx="2889252" cy="2169082"/>
          </a:xfrm>
          <a:prstGeom prst="rect">
            <a:avLst/>
          </a:prstGeom>
          <a:noFill/>
        </p:spPr>
      </p:pic>
      <p:pic>
        <p:nvPicPr>
          <p:cNvPr id="6" name="Picture 5" descr="Kopia IMG_230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6018618" y="2078024"/>
            <a:ext cx="2057624" cy="1506544"/>
          </a:xfrm>
          <a:prstGeom prst="rect">
            <a:avLst/>
          </a:prstGeom>
          <a:noFill/>
        </p:spPr>
      </p:pic>
      <p:pic>
        <p:nvPicPr>
          <p:cNvPr id="5122" name="Picture 2" descr="C:\Users\Kasia\Desktop\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0091" y="2078024"/>
            <a:ext cx="2415924" cy="13573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9" name="Rectangle 9"/>
          <p:cNvSpPr>
            <a:spLocks noChangeArrowheads="1"/>
          </p:cNvSpPr>
          <p:nvPr/>
        </p:nvSpPr>
        <p:spPr bwMode="auto">
          <a:xfrm>
            <a:off x="0" y="153888"/>
            <a:ext cx="5492209" cy="4216539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400" b="1" i="0" u="none" strike="noStrike" cap="none" normalizeH="0" baseline="0" dirty="0" smtClean="0">
              <a:ln>
                <a:noFill/>
              </a:ln>
              <a:solidFill>
                <a:srgbClr val="000080"/>
              </a:solidFill>
              <a:effectLst/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sz="1400" b="1" dirty="0">
              <a:solidFill>
                <a:srgbClr val="000080"/>
              </a:solidFill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BAZA SZKOŁY:</a:t>
            </a:r>
            <a:endParaRPr kumimoji="0" lang="pl-PL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przestronne, słoneczne sale zajęć,</a:t>
            </a:r>
            <a:endParaRPr kumimoji="0" lang="pl-PL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biblioteka z czytelnią i salą multimedialną,</a:t>
            </a:r>
            <a:endParaRPr kumimoji="0" lang="pl-PL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pracowania komputerowa,</a:t>
            </a:r>
            <a:endParaRPr kumimoji="0" lang="pl-PL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sale sportowe,</a:t>
            </a:r>
            <a:endParaRPr kumimoji="0" lang="pl-PL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sala gimnastyki korekcyjnej,</a:t>
            </a:r>
            <a:endParaRPr kumimoji="0" lang="pl-PL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boisko oraz wydzielony plac zabaw dla dzieci 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pl-PL" sz="2000" dirty="0">
                <a:solidFill>
                  <a:srgbClr val="000080"/>
                </a:solidFill>
                <a:latin typeface="Monotype Corsiva" pitchFamily="66" charset="0"/>
                <a:cs typeface="Arial" pitchFamily="34" charset="0"/>
              </a:rPr>
              <a:t>b</a:t>
            </a:r>
            <a:r>
              <a:rPr lang="pl-PL" sz="2000" dirty="0" smtClean="0">
                <a:solidFill>
                  <a:srgbClr val="000080"/>
                </a:solidFill>
                <a:latin typeface="Monotype Corsiva" pitchFamily="66" charset="0"/>
                <a:cs typeface="Arial" pitchFamily="34" charset="0"/>
              </a:rPr>
              <a:t>ieżnia i korty tenisowe,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pl-PL" sz="2000" dirty="0">
                <a:solidFill>
                  <a:srgbClr val="000080"/>
                </a:solidFill>
                <a:latin typeface="Monotype Corsiva" pitchFamily="66" charset="0"/>
                <a:cs typeface="Arial" pitchFamily="34" charset="0"/>
              </a:rPr>
              <a:t>s</a:t>
            </a: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Monotype Corsiva" pitchFamily="66" charset="0"/>
                <a:cs typeface="Arial" pitchFamily="34" charset="0"/>
              </a:rPr>
              <a:t>iłownia na powietrzu,</a:t>
            </a:r>
            <a:endParaRPr kumimoji="0" lang="pl-PL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miejsce zabaw dla uczniów klas I-III  „Radosna szkoła”,</a:t>
            </a:r>
            <a:endParaRPr kumimoji="0" lang="pl-PL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opieka świetlicowa z podziałem na grupy wiekowe,</a:t>
            </a:r>
            <a:endParaRPr kumimoji="0" lang="pl-PL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własna stołówka.</a:t>
            </a:r>
            <a:endParaRPr kumimoji="0" lang="pl-PL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5370" name="Picture 10" descr="C:\Users\Kasia\Desktop\filmik\P12401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4572008"/>
            <a:ext cx="5145078" cy="2000264"/>
          </a:xfrm>
          <a:prstGeom prst="rect">
            <a:avLst/>
          </a:prstGeom>
          <a:noFill/>
        </p:spPr>
      </p:pic>
      <p:pic>
        <p:nvPicPr>
          <p:cNvPr id="15371" name="Picture 11" descr="C:\Users\Kasia\Desktop\filmik\P12401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500042"/>
            <a:ext cx="2287558" cy="3786214"/>
          </a:xfrm>
          <a:prstGeom prst="rect">
            <a:avLst/>
          </a:prstGeom>
          <a:noFill/>
        </p:spPr>
      </p:pic>
      <p:pic>
        <p:nvPicPr>
          <p:cNvPr id="3074" name="Picture 2" descr="C:\Users\Kasia\Desktop\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4857760"/>
            <a:ext cx="1357302" cy="13573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5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0" y="-184665"/>
            <a:ext cx="5906445" cy="5955476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4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Monotype Corsiva" pitchFamily="66" charset="0"/>
                <a:cs typeface="Arial" pitchFamily="34" charset="0"/>
              </a:rPr>
              <a:t>OFERTA DLA UCZNIA: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Nauka języka angielskiego od klasy </a:t>
            </a:r>
            <a:r>
              <a:rPr lang="pl-PL" sz="2400" dirty="0" smtClean="0">
                <a:solidFill>
                  <a:srgbClr val="0033CC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pierwszej</a:t>
            </a: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,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pl-PL" sz="2400" dirty="0" smtClean="0">
                <a:solidFill>
                  <a:srgbClr val="0033CC"/>
                </a:solidFill>
                <a:latin typeface="Monotype Corsiva" pitchFamily="66" charset="0"/>
                <a:cs typeface="Arial" pitchFamily="34" charset="0"/>
              </a:rPr>
              <a:t>Nauka języka niemieckiego od klasy czwartej,</a:t>
            </a:r>
            <a:endParaRPr kumimoji="0" lang="pl-PL" sz="2400" b="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pl-PL" sz="2400" dirty="0" smtClean="0">
                <a:solidFill>
                  <a:srgbClr val="0033CC"/>
                </a:solidFill>
                <a:latin typeface="Monotype Corsiva" pitchFamily="66" charset="0"/>
                <a:cs typeface="Arial" pitchFamily="34" charset="0"/>
              </a:rPr>
              <a:t>Szachy , kodowanie od klasy I,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Monotype Corsiva" panose="03010101010201010101" pitchFamily="66" charset="0"/>
                <a:cs typeface="Arial" pitchFamily="34" charset="0"/>
              </a:rPr>
              <a:t>Klasy sportowe,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Zajęcia z logopedą, pedagogiem, psychologiem,      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pl-PL" sz="2400" dirty="0">
                <a:solidFill>
                  <a:srgbClr val="0033CC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pl-PL" sz="2400" dirty="0" smtClean="0">
                <a:solidFill>
                  <a:srgbClr val="0033CC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pl-PL" sz="2400" b="0" i="0" u="none" strike="noStrike" cap="none" normalizeH="0" baseline="0" dirty="0" err="1" smtClean="0">
                <a:ln>
                  <a:noFill/>
                </a:ln>
                <a:solidFill>
                  <a:srgbClr val="0033CC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biofeedback</a:t>
            </a:r>
            <a:endParaRPr kumimoji="0" lang="pl-PL" sz="2400" b="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pl-PL" sz="2400" dirty="0" smtClean="0">
                <a:solidFill>
                  <a:srgbClr val="0033CC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Bogata oferta kół </a:t>
            </a: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zainteresowań,</a:t>
            </a:r>
            <a:endParaRPr kumimoji="0" lang="pl-PL" sz="2400" b="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Gimnastyka korekcyjna,</a:t>
            </a:r>
            <a:endParaRPr kumimoji="0" lang="pl-PL" sz="2400" b="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Nauka pływania dla klas III,</a:t>
            </a:r>
            <a:endParaRPr kumimoji="0" lang="pl-PL" sz="2400" b="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Zajęcia metodą projektu,</a:t>
            </a:r>
            <a:endParaRPr kumimoji="0" lang="pl-PL" sz="2400" b="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Zajęcia sportowo- rekreacyjne ,</a:t>
            </a:r>
            <a:endParaRPr kumimoji="0" lang="pl-PL" sz="2400" b="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pl-PL" sz="2400" dirty="0" smtClean="0">
                <a:solidFill>
                  <a:srgbClr val="0033CC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Smaczne i zdrowe </a:t>
            </a: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obiady przygotowane na miejscu</a:t>
            </a:r>
            <a:b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</a:b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  w stołówce szkolnej  .</a:t>
            </a:r>
            <a:endParaRPr lang="pl-PL" sz="2400" dirty="0" smtClean="0">
              <a:solidFill>
                <a:srgbClr val="0033CC"/>
              </a:solidFill>
              <a:latin typeface="Monotype Corsiva" pitchFamily="66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pl-PL" sz="2400" dirty="0" smtClean="0">
              <a:solidFill>
                <a:srgbClr val="000080"/>
              </a:solidFill>
              <a:latin typeface="Monotype Corsiva" pitchFamily="66" charset="0"/>
              <a:cs typeface="Arial" pitchFamily="34" charset="0"/>
            </a:endParaRPr>
          </a:p>
          <a:p>
            <a:pPr lvl="1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kumimoji="0" lang="pl-P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5" descr="P10905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06446" y="3289380"/>
            <a:ext cx="3024188" cy="212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Obraz -Magda 0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059832" y="4890273"/>
            <a:ext cx="2501908" cy="1876431"/>
          </a:xfrm>
          <a:prstGeom prst="rect">
            <a:avLst/>
          </a:prstGeom>
          <a:noFill/>
        </p:spPr>
      </p:pic>
      <p:pic>
        <p:nvPicPr>
          <p:cNvPr id="5" name="Picture 4" descr="Obraz 03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5857884" y="428604"/>
            <a:ext cx="2857520" cy="22860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33">
            <a:alpha val="7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IMG_3785_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643438" y="4076700"/>
            <a:ext cx="3370262" cy="2528888"/>
          </a:xfrm>
          <a:prstGeom prst="rect">
            <a:avLst/>
          </a:prstGeom>
          <a:noFill/>
        </p:spPr>
      </p:pic>
      <p:pic>
        <p:nvPicPr>
          <p:cNvPr id="3" name="Picture 6" descr="panorama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214414" y="428604"/>
            <a:ext cx="2808288" cy="2105025"/>
          </a:xfrm>
          <a:prstGeom prst="rect">
            <a:avLst/>
          </a:prstGeom>
          <a:noFill/>
        </p:spPr>
      </p:pic>
      <p:pic>
        <p:nvPicPr>
          <p:cNvPr id="4" name="Picture 5" descr="IMG_395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5000628" y="1428736"/>
            <a:ext cx="3240088" cy="2430462"/>
          </a:xfrm>
          <a:prstGeom prst="rect">
            <a:avLst/>
          </a:prstGeom>
        </p:spPr>
      </p:pic>
      <p:pic>
        <p:nvPicPr>
          <p:cNvPr id="1026" name="Picture 2" descr="C:\Users\Kasia\Desktop\filmik\P124018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10" y="3097952"/>
            <a:ext cx="3143272" cy="29218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CC33">
            <a:alpha val="8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IMG_107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859338" y="260350"/>
            <a:ext cx="2914650" cy="2185988"/>
          </a:xfrm>
          <a:prstGeom prst="rect">
            <a:avLst/>
          </a:prstGeom>
        </p:spPr>
      </p:pic>
      <p:pic>
        <p:nvPicPr>
          <p:cNvPr id="3" name="Picture 9" descr="DSCN144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187450" y="765175"/>
            <a:ext cx="2914650" cy="2185988"/>
          </a:xfrm>
          <a:prstGeom prst="rect">
            <a:avLst/>
          </a:prstGeom>
        </p:spPr>
      </p:pic>
      <p:pic>
        <p:nvPicPr>
          <p:cNvPr id="4" name="Picture 12" descr="IMG_367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356100" y="3286125"/>
            <a:ext cx="3781425" cy="2835275"/>
          </a:xfrm>
          <a:prstGeom prst="rect">
            <a:avLst/>
          </a:prstGeom>
        </p:spPr>
      </p:pic>
      <p:pic>
        <p:nvPicPr>
          <p:cNvPr id="5" name="Picture 12" descr="zdj 03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1071538" y="3500438"/>
            <a:ext cx="2743194" cy="205717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00">
            <a:alpha val="8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C:\Users\Kasia\Desktop\filmik\20201015_15110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3702" y="428604"/>
            <a:ext cx="217056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Obraz 3" descr="C:\Users\Kasia\Desktop\filmik\20200928_11375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3" y="428604"/>
            <a:ext cx="2714644" cy="4143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az 4" descr="C:\Users\Kasia\Desktop\filmik\20210129_13043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4286256"/>
            <a:ext cx="3637390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az 5" descr="C:\Users\Kasia\Desktop\filmik\IMG-20210304-WA000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1071546"/>
            <a:ext cx="2928958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az 6" descr="C:\Users\Kasia\Desktop\filmik\P1240186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14942" y="4143380"/>
            <a:ext cx="2971800" cy="2229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ol">
  <a:themeElements>
    <a:clrScheme name="Hol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Hol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Hol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114</TotalTime>
  <Words>381</Words>
  <Application>Microsoft Office PowerPoint</Application>
  <PresentationFormat>Pokaz na ekranie (4:3)</PresentationFormat>
  <Paragraphs>100</Paragraphs>
  <Slides>15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16" baseType="lpstr">
      <vt:lpstr>Hol</vt:lpstr>
      <vt:lpstr>   Szkoła Podstawowa Nr 109 im. Edwarda Dembowskiego ul. Inżynierska 54 53-230 Wrocław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Kasia</dc:creator>
  <cp:lastModifiedBy>Zadworna Marzenna</cp:lastModifiedBy>
  <cp:revision>16</cp:revision>
  <dcterms:created xsi:type="dcterms:W3CDTF">2021-04-08T15:01:49Z</dcterms:created>
  <dcterms:modified xsi:type="dcterms:W3CDTF">2021-04-15T11:05:32Z</dcterms:modified>
</cp:coreProperties>
</file>